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868" r:id="rId2"/>
    <p:sldId id="867" r:id="rId3"/>
    <p:sldId id="869" r:id="rId4"/>
    <p:sldId id="870" r:id="rId5"/>
    <p:sldId id="871" r:id="rId6"/>
    <p:sldId id="875" r:id="rId7"/>
    <p:sldId id="876" r:id="rId8"/>
    <p:sldId id="877" r:id="rId9"/>
    <p:sldId id="878" r:id="rId10"/>
    <p:sldId id="879" r:id="rId11"/>
    <p:sldId id="880" r:id="rId12"/>
  </p:sldIdLst>
  <p:sldSz cx="9906000" cy="6858000" type="A4"/>
  <p:notesSz cx="9872663" cy="6797675"/>
  <p:embeddedFontLst>
    <p:embeddedFont>
      <p:font typeface="Rix고딕 L" panose="020B0600000101010101" charset="-127"/>
      <p:regular r:id="rId14"/>
    </p:embeddedFont>
    <p:embeddedFont>
      <p:font typeface="Rix고딕 M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282" userDrawn="1">
          <p15:clr>
            <a:srgbClr val="A4A3A4"/>
          </p15:clr>
        </p15:guide>
        <p15:guide id="4" pos="5958" userDrawn="1">
          <p15:clr>
            <a:srgbClr val="A4A3A4"/>
          </p15:clr>
        </p15:guide>
        <p15:guide id="5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1">
          <p15:clr>
            <a:srgbClr val="A4A3A4"/>
          </p15:clr>
        </p15:guide>
        <p15:guide id="2" pos="31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0092D5"/>
    <a:srgbClr val="012C56"/>
    <a:srgbClr val="01274C"/>
    <a:srgbClr val="0183CA"/>
    <a:srgbClr val="0194D6"/>
    <a:srgbClr val="002A52"/>
    <a:srgbClr val="0075C0"/>
    <a:srgbClr val="00274D"/>
    <a:srgbClr val="E5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4" autoAdjust="0"/>
    <p:restoredTop sz="96046" autoAdjust="0"/>
  </p:normalViewPr>
  <p:slideViewPr>
    <p:cSldViewPr showGuides="1">
      <p:cViewPr varScale="1">
        <p:scale>
          <a:sx n="114" d="100"/>
          <a:sy n="114" d="100"/>
        </p:scale>
        <p:origin x="1578" y="102"/>
      </p:cViewPr>
      <p:guideLst>
        <p:guide pos="282"/>
        <p:guide pos="5958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-114" y="-714"/>
      </p:cViewPr>
      <p:guideLst>
        <p:guide orient="horz" pos="2141"/>
        <p:guide pos="31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873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351" y="1"/>
            <a:ext cx="427873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E1023-88A4-498A-943B-0E2A1E0FEAC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095625" y="509588"/>
            <a:ext cx="36814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793" y="3228976"/>
            <a:ext cx="7899077" cy="30591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364"/>
            <a:ext cx="427873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351" y="6456364"/>
            <a:ext cx="427873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C1F5A-3AE3-44F7-B572-8B4C045836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17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park\Desktop\ppt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8629" y="7"/>
            <a:ext cx="990441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 userDrawn="1"/>
        </p:nvSpPr>
        <p:spPr>
          <a:xfrm>
            <a:off x="1149693" y="311924"/>
            <a:ext cx="4007828" cy="2616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  <a:bevelB w="0"/>
            </a:sp3d>
          </a:bodyPr>
          <a:lstStyle/>
          <a:p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D0804000000000000" pitchFamily="50" charset="-127"/>
                <a:ea typeface="Rix고딕 M" panose="020D0804000000000000" pitchFamily="50" charset="-127"/>
              </a:rPr>
              <a:t>국토공간정보의 </a:t>
            </a:r>
            <a:r>
              <a:rPr lang="ko-KR" alt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D0804000000000000" pitchFamily="50" charset="-127"/>
                <a:ea typeface="Rix고딕 M" panose="020D0804000000000000" pitchFamily="50" charset="-127"/>
              </a:rPr>
              <a:t>빅데이터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D0804000000000000" pitchFamily="50" charset="-127"/>
                <a:ea typeface="Rix고딕 M" panose="020D0804000000000000" pitchFamily="50" charset="-127"/>
              </a:rPr>
              <a:t> 관리</a:t>
            </a:r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D0804000000000000" pitchFamily="50" charset="-127"/>
                <a:ea typeface="Rix고딕 M" panose="020D0804000000000000" pitchFamily="50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D0804000000000000" pitchFamily="50" charset="-127"/>
                <a:ea typeface="Rix고딕 M" panose="020D0804000000000000" pitchFamily="50" charset="-127"/>
              </a:rPr>
              <a:t>분석 및 서비스 플랫폼 기술 개발</a:t>
            </a:r>
          </a:p>
        </p:txBody>
      </p:sp>
      <p:sp>
        <p:nvSpPr>
          <p:cNvPr id="9" name="Text Box 155"/>
          <p:cNvSpPr txBox="1">
            <a:spLocks noChangeArrowheads="1"/>
          </p:cNvSpPr>
          <p:nvPr userDrawn="1"/>
        </p:nvSpPr>
        <p:spPr bwMode="auto">
          <a:xfrm>
            <a:off x="4678930" y="6421846"/>
            <a:ext cx="502444" cy="1384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lIns="0" tIns="0" rIns="0" bIns="0" anchor="ctr">
            <a:spAutoFit/>
          </a:bodyPr>
          <a:lstStyle/>
          <a:p>
            <a:pPr algn="ctr">
              <a:defRPr/>
            </a:pPr>
            <a:r>
              <a:rPr lang="en-US" altLang="ko-KR" sz="900" dirty="0">
                <a:solidFill>
                  <a:schemeClr val="bg1"/>
                </a:solidFill>
                <a:latin typeface="Rix고딕 M" pitchFamily="2" charset="-127"/>
                <a:ea typeface="Rix고딕 M" pitchFamily="2" charset="-127"/>
              </a:rPr>
              <a:t>-</a:t>
            </a:r>
            <a:fld id="{07B251D9-640D-4CDF-8F89-906BA344EBC6}" type="slidenum">
              <a:rPr lang="en-US" altLang="ko-KR" sz="900" smtClean="0">
                <a:solidFill>
                  <a:schemeClr val="bg1"/>
                </a:solidFill>
                <a:latin typeface="Rix고딕 M" pitchFamily="2" charset="-127"/>
                <a:ea typeface="Rix고딕 M" pitchFamily="2" charset="-127"/>
              </a:rPr>
              <a:t>‹#›</a:t>
            </a:fld>
            <a:r>
              <a:rPr lang="en-US" altLang="ko-KR" sz="900" dirty="0">
                <a:solidFill>
                  <a:schemeClr val="bg1"/>
                </a:solidFill>
                <a:latin typeface="Rix고딕 M" pitchFamily="2" charset="-127"/>
                <a:ea typeface="Rix고딕 M" pitchFamily="2" charset="-127"/>
              </a:rPr>
              <a:t>-</a:t>
            </a:r>
          </a:p>
        </p:txBody>
      </p:sp>
      <p:pic>
        <p:nvPicPr>
          <p:cNvPr id="10" name="Picture 4" descr="C:\Users\park\Desktop\연구단 로고1.png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89062" y="270053"/>
            <a:ext cx="2216465" cy="45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012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8"/>
            <a:ext cx="5537728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2" y="1435101"/>
            <a:ext cx="3259006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B5EDF469-3B68-4EE8-94BD-EFB1EBF790B2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DB590D8F-CC0D-4441-A697-E1D8782982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58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B5EDF469-3B68-4EE8-94BD-EFB1EBF790B2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DB590D8F-CC0D-4441-A697-E1D8782982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065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B5EDF469-3B68-4EE8-94BD-EFB1EBF790B2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DB590D8F-CC0D-4441-A697-E1D8782982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686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348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23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289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10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91867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" y="0"/>
            <a:ext cx="990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06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2" y="1535113"/>
            <a:ext cx="437687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2" y="2174875"/>
            <a:ext cx="4376870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1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B5EDF469-3B68-4EE8-94BD-EFB1EBF790B2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DB590D8F-CC0D-4441-A697-E1D8782982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53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B5EDF469-3B68-4EE8-94BD-EFB1EBF790B2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/>
          <a:lstStyle/>
          <a:p>
            <a:fld id="{DB590D8F-CC0D-4441-A697-E1D8782982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56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0181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61" r:id="rId6"/>
    <p:sldLayoutId id="2147483662" r:id="rId7"/>
    <p:sldLayoutId id="2147483653" r:id="rId8"/>
    <p:sldLayoutId id="2147483654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deeplearning4j/dl4j-examples/blob/master/dl4j-examples/src/main/java/org/deeplearning4j/examples/recurrent/encdec/EncoderDecoderLSTM.java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eplearning4j/dl4j-examples/blob/master/dl4j-examples/src/main/java/org/deeplearning4j/examples/recurrent/encdec/EncoderDecoderLSTM.java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eplearning4j/dl4j-examples/blob/master/dl4j-examples/src/main/java/org/deeplearning4j/examples/recurrent/encdec/EncoderDecoderLSTM.java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eplearning4j/dl4j-examples/blob/master/dl4j-examples/src/main/java/org/deeplearning4j/examples/recurrent/encdec/EncoderDecoderLSTM.java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eplearning4j/dl4j-examples/blob/master/dl4j-examples/src/main/java/org/deeplearning4j/examples/recurrent/encdec/EncoderDecoderLSTM.java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 37"/>
          <p:cNvSpPr/>
          <p:nvPr/>
        </p:nvSpPr>
        <p:spPr>
          <a:xfrm>
            <a:off x="450541" y="2002355"/>
            <a:ext cx="9038963" cy="4482174"/>
          </a:xfrm>
          <a:custGeom>
            <a:avLst/>
            <a:gdLst>
              <a:gd name="connsiteX0" fmla="*/ 74561 w 4447455"/>
              <a:gd name="connsiteY0" fmla="*/ 0 h 4617267"/>
              <a:gd name="connsiteX1" fmla="*/ 4372894 w 4447455"/>
              <a:gd name="connsiteY1" fmla="*/ 0 h 4617267"/>
              <a:gd name="connsiteX2" fmla="*/ 4447455 w 4447455"/>
              <a:gd name="connsiteY2" fmla="*/ 74561 h 4617267"/>
              <a:gd name="connsiteX3" fmla="*/ 4447455 w 4447455"/>
              <a:gd name="connsiteY3" fmla="*/ 607620 h 4617267"/>
              <a:gd name="connsiteX4" fmla="*/ 4447455 w 4447455"/>
              <a:gd name="connsiteY4" fmla="*/ 1738064 h 4617267"/>
              <a:gd name="connsiteX5" fmla="*/ 4447455 w 4447455"/>
              <a:gd name="connsiteY5" fmla="*/ 1938968 h 4617267"/>
              <a:gd name="connsiteX6" fmla="*/ 4447455 w 4447455"/>
              <a:gd name="connsiteY6" fmla="*/ 2145240 h 4617267"/>
              <a:gd name="connsiteX7" fmla="*/ 4447455 w 4447455"/>
              <a:gd name="connsiteY7" fmla="*/ 2271123 h 4617267"/>
              <a:gd name="connsiteX8" fmla="*/ 4447455 w 4447455"/>
              <a:gd name="connsiteY8" fmla="*/ 2472027 h 4617267"/>
              <a:gd name="connsiteX9" fmla="*/ 4447455 w 4447455"/>
              <a:gd name="connsiteY9" fmla="*/ 2678299 h 4617267"/>
              <a:gd name="connsiteX10" fmla="*/ 4447455 w 4447455"/>
              <a:gd name="connsiteY10" fmla="*/ 3602471 h 4617267"/>
              <a:gd name="connsiteX11" fmla="*/ 4447455 w 4447455"/>
              <a:gd name="connsiteY11" fmla="*/ 4009647 h 4617267"/>
              <a:gd name="connsiteX12" fmla="*/ 4447455 w 4447455"/>
              <a:gd name="connsiteY12" fmla="*/ 4135530 h 4617267"/>
              <a:gd name="connsiteX13" fmla="*/ 4447455 w 4447455"/>
              <a:gd name="connsiteY13" fmla="*/ 4542706 h 4617267"/>
              <a:gd name="connsiteX14" fmla="*/ 4372894 w 4447455"/>
              <a:gd name="connsiteY14" fmla="*/ 4617267 h 4617267"/>
              <a:gd name="connsiteX15" fmla="*/ 74561 w 4447455"/>
              <a:gd name="connsiteY15" fmla="*/ 4617267 h 4617267"/>
              <a:gd name="connsiteX16" fmla="*/ 0 w 4447455"/>
              <a:gd name="connsiteY16" fmla="*/ 4542706 h 4617267"/>
              <a:gd name="connsiteX17" fmla="*/ 0 w 4447455"/>
              <a:gd name="connsiteY17" fmla="*/ 4009647 h 4617267"/>
              <a:gd name="connsiteX18" fmla="*/ 0 w 4447455"/>
              <a:gd name="connsiteY18" fmla="*/ 2678299 h 4617267"/>
              <a:gd name="connsiteX19" fmla="*/ 0 w 4447455"/>
              <a:gd name="connsiteY19" fmla="*/ 2472027 h 4617267"/>
              <a:gd name="connsiteX20" fmla="*/ 0 w 4447455"/>
              <a:gd name="connsiteY20" fmla="*/ 2271123 h 4617267"/>
              <a:gd name="connsiteX21" fmla="*/ 0 w 4447455"/>
              <a:gd name="connsiteY21" fmla="*/ 2145240 h 4617267"/>
              <a:gd name="connsiteX22" fmla="*/ 0 w 4447455"/>
              <a:gd name="connsiteY22" fmla="*/ 1938968 h 4617267"/>
              <a:gd name="connsiteX23" fmla="*/ 0 w 4447455"/>
              <a:gd name="connsiteY23" fmla="*/ 1738064 h 4617267"/>
              <a:gd name="connsiteX24" fmla="*/ 0 w 4447455"/>
              <a:gd name="connsiteY24" fmla="*/ 607620 h 4617267"/>
              <a:gd name="connsiteX25" fmla="*/ 0 w 4447455"/>
              <a:gd name="connsiteY25" fmla="*/ 74561 h 4617267"/>
              <a:gd name="connsiteX26" fmla="*/ 74561 w 4447455"/>
              <a:gd name="connsiteY26" fmla="*/ 0 h 46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455" h="4617267">
                <a:moveTo>
                  <a:pt x="74561" y="0"/>
                </a:moveTo>
                <a:lnTo>
                  <a:pt x="4372894" y="0"/>
                </a:lnTo>
                <a:cubicBezTo>
                  <a:pt x="4414073" y="0"/>
                  <a:pt x="4447455" y="33382"/>
                  <a:pt x="4447455" y="74561"/>
                </a:cubicBezTo>
                <a:lnTo>
                  <a:pt x="4447455" y="607620"/>
                </a:lnTo>
                <a:lnTo>
                  <a:pt x="4447455" y="1738064"/>
                </a:lnTo>
                <a:lnTo>
                  <a:pt x="4447455" y="1938968"/>
                </a:lnTo>
                <a:lnTo>
                  <a:pt x="4447455" y="2145240"/>
                </a:lnTo>
                <a:lnTo>
                  <a:pt x="4447455" y="2271123"/>
                </a:lnTo>
                <a:lnTo>
                  <a:pt x="4447455" y="2472027"/>
                </a:lnTo>
                <a:lnTo>
                  <a:pt x="4447455" y="2678299"/>
                </a:lnTo>
                <a:lnTo>
                  <a:pt x="4447455" y="3602471"/>
                </a:lnTo>
                <a:lnTo>
                  <a:pt x="4447455" y="4009647"/>
                </a:lnTo>
                <a:lnTo>
                  <a:pt x="4447455" y="4135530"/>
                </a:lnTo>
                <a:lnTo>
                  <a:pt x="4447455" y="4542706"/>
                </a:lnTo>
                <a:cubicBezTo>
                  <a:pt x="4447455" y="4583885"/>
                  <a:pt x="4414073" y="4617267"/>
                  <a:pt x="4372894" y="4617267"/>
                </a:cubicBezTo>
                <a:lnTo>
                  <a:pt x="74561" y="4617267"/>
                </a:lnTo>
                <a:cubicBezTo>
                  <a:pt x="33382" y="4617267"/>
                  <a:pt x="0" y="4583885"/>
                  <a:pt x="0" y="4542706"/>
                </a:cubicBezTo>
                <a:lnTo>
                  <a:pt x="0" y="4009647"/>
                </a:lnTo>
                <a:lnTo>
                  <a:pt x="0" y="2678299"/>
                </a:lnTo>
                <a:lnTo>
                  <a:pt x="0" y="2472027"/>
                </a:lnTo>
                <a:lnTo>
                  <a:pt x="0" y="2271123"/>
                </a:lnTo>
                <a:lnTo>
                  <a:pt x="0" y="2145240"/>
                </a:lnTo>
                <a:lnTo>
                  <a:pt x="0" y="1938968"/>
                </a:lnTo>
                <a:lnTo>
                  <a:pt x="0" y="1738064"/>
                </a:lnTo>
                <a:lnTo>
                  <a:pt x="0" y="607620"/>
                </a:lnTo>
                <a:lnTo>
                  <a:pt x="0" y="74561"/>
                </a:lnTo>
                <a:cubicBezTo>
                  <a:pt x="0" y="33382"/>
                  <a:pt x="33382" y="0"/>
                  <a:pt x="74561" y="0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12700">
            <a:gradFill>
              <a:gsLst>
                <a:gs pos="0">
                  <a:srgbClr val="EAEAEA">
                    <a:lumMod val="95000"/>
                  </a:srgbClr>
                </a:gs>
                <a:gs pos="100000">
                  <a:schemeClr val="bg1">
                    <a:lumMod val="85000"/>
                    <a:alpha val="9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41" name="그룹 40"/>
          <p:cNvGrpSpPr/>
          <p:nvPr/>
        </p:nvGrpSpPr>
        <p:grpSpPr>
          <a:xfrm>
            <a:off x="458697" y="1061839"/>
            <a:ext cx="7518639" cy="353943"/>
            <a:chOff x="458697" y="1023739"/>
            <a:chExt cx="7518639" cy="353943"/>
          </a:xfrm>
        </p:grpSpPr>
        <p:sp>
          <p:nvSpPr>
            <p:cNvPr id="42" name="TextBox 41"/>
            <p:cNvSpPr txBox="1"/>
            <p:nvPr/>
          </p:nvSpPr>
          <p:spPr>
            <a:xfrm>
              <a:off x="495162" y="1023739"/>
              <a:ext cx="7482174" cy="3539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atinLnBrk="0">
                <a:defRPr/>
              </a:pP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특정 지역</a:t>
              </a:r>
              <a:r>
                <a:rPr lang="en-US" altLang="ko-KR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, </a:t>
              </a: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특정 시점의 인구 </a:t>
              </a:r>
              <a:r>
                <a:rPr lang="ko-KR" altLang="en-US" sz="1700" b="1" kern="0" spc="-70" dirty="0" err="1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유동량</a:t>
              </a: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 예측</a:t>
              </a:r>
              <a:r>
                <a:rPr lang="en-US" altLang="ko-KR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(Sequence to Sequence Learning)</a:t>
              </a:r>
              <a:endParaRPr lang="ko-KR" altLang="en-US" sz="1700" b="1" kern="0" spc="-70" dirty="0">
                <a:ln w="3175">
                  <a:solidFill>
                    <a:prstClr val="black"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58697" y="1096353"/>
              <a:ext cx="51693" cy="219827"/>
            </a:xfrm>
            <a:prstGeom prst="rect">
              <a:avLst/>
            </a:prstGeom>
            <a:solidFill>
              <a:srgbClr val="083C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1D1D1D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45" name="자유형 44"/>
          <p:cNvSpPr/>
          <p:nvPr/>
        </p:nvSpPr>
        <p:spPr>
          <a:xfrm>
            <a:off x="494314" y="1732001"/>
            <a:ext cx="8995190" cy="339803"/>
          </a:xfrm>
          <a:custGeom>
            <a:avLst/>
            <a:gdLst>
              <a:gd name="connsiteX0" fmla="*/ 121267 w 4064402"/>
              <a:gd name="connsiteY0" fmla="*/ 0 h 339803"/>
              <a:gd name="connsiteX1" fmla="*/ 3954333 w 4064402"/>
              <a:gd name="connsiteY1" fmla="*/ 0 h 339803"/>
              <a:gd name="connsiteX2" fmla="*/ 4064402 w 4064402"/>
              <a:gd name="connsiteY2" fmla="*/ 110069 h 339803"/>
              <a:gd name="connsiteX3" fmla="*/ 4064402 w 4064402"/>
              <a:gd name="connsiteY3" fmla="*/ 150088 h 339803"/>
              <a:gd name="connsiteX4" fmla="*/ 4064402 w 4064402"/>
              <a:gd name="connsiteY4" fmla="*/ 184571 h 339803"/>
              <a:gd name="connsiteX5" fmla="*/ 4064402 w 4064402"/>
              <a:gd name="connsiteY5" fmla="*/ 339803 h 339803"/>
              <a:gd name="connsiteX6" fmla="*/ 3670363 w 4064402"/>
              <a:gd name="connsiteY6" fmla="*/ 339803 h 339803"/>
              <a:gd name="connsiteX7" fmla="*/ 2943433 w 4064402"/>
              <a:gd name="connsiteY7" fmla="*/ 339803 h 339803"/>
              <a:gd name="connsiteX8" fmla="*/ 2788886 w 4064402"/>
              <a:gd name="connsiteY8" fmla="*/ 339803 h 339803"/>
              <a:gd name="connsiteX9" fmla="*/ 2549393 w 4064402"/>
              <a:gd name="connsiteY9" fmla="*/ 339803 h 339803"/>
              <a:gd name="connsiteX10" fmla="*/ 1980865 w 4064402"/>
              <a:gd name="connsiteY10" fmla="*/ 339803 h 339803"/>
              <a:gd name="connsiteX11" fmla="*/ 1667916 w 4064402"/>
              <a:gd name="connsiteY11" fmla="*/ 339803 h 339803"/>
              <a:gd name="connsiteX12" fmla="*/ 1120969 w 4064402"/>
              <a:gd name="connsiteY12" fmla="*/ 339803 h 339803"/>
              <a:gd name="connsiteX13" fmla="*/ 859896 w 4064402"/>
              <a:gd name="connsiteY13" fmla="*/ 339803 h 339803"/>
              <a:gd name="connsiteX14" fmla="*/ 0 w 4064402"/>
              <a:gd name="connsiteY14" fmla="*/ 339803 h 339803"/>
              <a:gd name="connsiteX15" fmla="*/ 0 w 4064402"/>
              <a:gd name="connsiteY15" fmla="*/ 150088 h 339803"/>
              <a:gd name="connsiteX16" fmla="*/ 11198 w 4064402"/>
              <a:gd name="connsiteY16" fmla="*/ 150088 h 339803"/>
              <a:gd name="connsiteX17" fmla="*/ 11198 w 4064402"/>
              <a:gd name="connsiteY17" fmla="*/ 110069 h 339803"/>
              <a:gd name="connsiteX18" fmla="*/ 121267 w 4064402"/>
              <a:gd name="connsiteY18" fmla="*/ 0 h 33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64402" h="339803">
                <a:moveTo>
                  <a:pt x="121267" y="0"/>
                </a:moveTo>
                <a:lnTo>
                  <a:pt x="3954333" y="0"/>
                </a:lnTo>
                <a:cubicBezTo>
                  <a:pt x="4015122" y="0"/>
                  <a:pt x="4064402" y="49280"/>
                  <a:pt x="4064402" y="110069"/>
                </a:cubicBezTo>
                <a:lnTo>
                  <a:pt x="4064402" y="150088"/>
                </a:lnTo>
                <a:lnTo>
                  <a:pt x="4064402" y="184571"/>
                </a:lnTo>
                <a:lnTo>
                  <a:pt x="4064402" y="339803"/>
                </a:lnTo>
                <a:lnTo>
                  <a:pt x="3670363" y="339803"/>
                </a:lnTo>
                <a:lnTo>
                  <a:pt x="2943433" y="339803"/>
                </a:lnTo>
                <a:lnTo>
                  <a:pt x="2788886" y="339803"/>
                </a:lnTo>
                <a:lnTo>
                  <a:pt x="2549393" y="339803"/>
                </a:lnTo>
                <a:lnTo>
                  <a:pt x="1980865" y="339803"/>
                </a:lnTo>
                <a:lnTo>
                  <a:pt x="1667916" y="339803"/>
                </a:lnTo>
                <a:lnTo>
                  <a:pt x="1120969" y="339803"/>
                </a:lnTo>
                <a:lnTo>
                  <a:pt x="859896" y="339803"/>
                </a:lnTo>
                <a:lnTo>
                  <a:pt x="0" y="339803"/>
                </a:lnTo>
                <a:lnTo>
                  <a:pt x="0" y="150088"/>
                </a:lnTo>
                <a:lnTo>
                  <a:pt x="11198" y="150088"/>
                </a:lnTo>
                <a:lnTo>
                  <a:pt x="11198" y="110069"/>
                </a:lnTo>
                <a:cubicBezTo>
                  <a:pt x="11198" y="49280"/>
                  <a:pt x="60478" y="0"/>
                  <a:pt x="121267" y="0"/>
                </a:cubicBez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840479" y="1771860"/>
            <a:ext cx="18247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ko-KR" sz="1400" b="1" spc="-7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>
                    <a:srgbClr val="000000">
                      <a:alpha val="20000"/>
                    </a:srgbClr>
                  </a:outerShdw>
                </a:effectLst>
                <a:latin typeface="Rix고딕 M" panose="02020603020101020101" pitchFamily="18" charset="-127"/>
                <a:ea typeface="Rix고딕 M" panose="02020603020101020101" pitchFamily="18" charset="-127"/>
              </a:rPr>
              <a:t>Tensor Decomposition</a:t>
            </a:r>
            <a:endParaRPr lang="ko-KR" altLang="en-US" sz="1400" b="1" spc="-70" dirty="0">
              <a:ln w="3175"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>
                  <a:srgbClr val="000000">
                    <a:alpha val="20000"/>
                  </a:srgbClr>
                </a:outerShdw>
              </a:effectLst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47" name="자유형 46"/>
          <p:cNvSpPr>
            <a:spLocks/>
          </p:cNvSpPr>
          <p:nvPr/>
        </p:nvSpPr>
        <p:spPr bwMode="auto">
          <a:xfrm>
            <a:off x="445314" y="1732000"/>
            <a:ext cx="497531" cy="340532"/>
          </a:xfrm>
          <a:custGeom>
            <a:avLst/>
            <a:gdLst>
              <a:gd name="connsiteX0" fmla="*/ 128876 w 447675"/>
              <a:gd name="connsiteY0" fmla="*/ 0 h 340532"/>
              <a:gd name="connsiteX1" fmla="*/ 327147 w 447675"/>
              <a:gd name="connsiteY1" fmla="*/ 0 h 340532"/>
              <a:gd name="connsiteX2" fmla="*/ 447675 w 447675"/>
              <a:gd name="connsiteY2" fmla="*/ 0 h 340532"/>
              <a:gd name="connsiteX3" fmla="*/ 327147 w 447675"/>
              <a:gd name="connsiteY3" fmla="*/ 120679 h 340532"/>
              <a:gd name="connsiteX4" fmla="*/ 327147 w 447675"/>
              <a:gd name="connsiteY4" fmla="*/ 314217 h 340532"/>
              <a:gd name="connsiteX5" fmla="*/ 327147 w 447675"/>
              <a:gd name="connsiteY5" fmla="*/ 340532 h 340532"/>
              <a:gd name="connsiteX6" fmla="*/ 0 w 447675"/>
              <a:gd name="connsiteY6" fmla="*/ 340532 h 340532"/>
              <a:gd name="connsiteX7" fmla="*/ 0 w 447675"/>
              <a:gd name="connsiteY7" fmla="*/ 291223 h 340532"/>
              <a:gd name="connsiteX8" fmla="*/ 0 w 447675"/>
              <a:gd name="connsiteY8" fmla="*/ 129037 h 340532"/>
              <a:gd name="connsiteX9" fmla="*/ 128876 w 447675"/>
              <a:gd name="connsiteY9" fmla="*/ 0 h 340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7675" h="340532">
                <a:moveTo>
                  <a:pt x="128876" y="0"/>
                </a:moveTo>
                <a:cubicBezTo>
                  <a:pt x="128876" y="0"/>
                  <a:pt x="128876" y="0"/>
                  <a:pt x="327147" y="0"/>
                </a:cubicBezTo>
                <a:lnTo>
                  <a:pt x="447675" y="0"/>
                </a:lnTo>
                <a:cubicBezTo>
                  <a:pt x="380889" y="0"/>
                  <a:pt x="327147" y="53809"/>
                  <a:pt x="327147" y="120679"/>
                </a:cubicBezTo>
                <a:cubicBezTo>
                  <a:pt x="327147" y="120679"/>
                  <a:pt x="327147" y="120679"/>
                  <a:pt x="327147" y="314217"/>
                </a:cubicBezTo>
                <a:lnTo>
                  <a:pt x="327147" y="340532"/>
                </a:lnTo>
                <a:lnTo>
                  <a:pt x="0" y="340532"/>
                </a:lnTo>
                <a:lnTo>
                  <a:pt x="0" y="291223"/>
                </a:lnTo>
                <a:cubicBezTo>
                  <a:pt x="0" y="251773"/>
                  <a:pt x="0" y="199172"/>
                  <a:pt x="0" y="129037"/>
                </a:cubicBezTo>
                <a:cubicBezTo>
                  <a:pt x="0" y="57989"/>
                  <a:pt x="57916" y="0"/>
                  <a:pt x="128876" y="0"/>
                </a:cubicBezTo>
                <a:close/>
              </a:path>
            </a:pathLst>
          </a:custGeom>
          <a:gradFill>
            <a:gsLst>
              <a:gs pos="77000">
                <a:srgbClr val="D2D3D4">
                  <a:lumMod val="90000"/>
                  <a:lumOff val="10000"/>
                </a:srgbClr>
              </a:gs>
              <a:gs pos="100000">
                <a:srgbClr val="E9E8EA">
                  <a:lumMod val="87000"/>
                  <a:lumOff val="13000"/>
                </a:srgbClr>
              </a:gs>
              <a:gs pos="0">
                <a:srgbClr val="F1F1F1">
                  <a:lumMod val="87000"/>
                  <a:lumOff val="13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모서리가 둥근 직사각형 47"/>
          <p:cNvSpPr/>
          <p:nvPr/>
        </p:nvSpPr>
        <p:spPr>
          <a:xfrm>
            <a:off x="451688" y="2059505"/>
            <a:ext cx="8749783" cy="45719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223" name="자유형 48">
            <a:extLst>
              <a:ext uri="{FF2B5EF4-FFF2-40B4-BE49-F238E27FC236}">
                <a16:creationId xmlns:a16="http://schemas.microsoft.com/office/drawing/2014/main" id="{FAAFF7A5-8581-4F0C-A76C-8BEBFAFCA1F6}"/>
              </a:ext>
            </a:extLst>
          </p:cNvPr>
          <p:cNvSpPr/>
          <p:nvPr/>
        </p:nvSpPr>
        <p:spPr>
          <a:xfrm>
            <a:off x="450541" y="2122398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자유형 48">
            <a:extLst>
              <a:ext uri="{FF2B5EF4-FFF2-40B4-BE49-F238E27FC236}">
                <a16:creationId xmlns:a16="http://schemas.microsoft.com/office/drawing/2014/main" id="{9FF32A0F-DF69-46E2-9AEB-126EED1FBCCA}"/>
              </a:ext>
            </a:extLst>
          </p:cNvPr>
          <p:cNvSpPr/>
          <p:nvPr/>
        </p:nvSpPr>
        <p:spPr>
          <a:xfrm>
            <a:off x="4851028" y="2122898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자유형 48">
            <a:extLst>
              <a:ext uri="{FF2B5EF4-FFF2-40B4-BE49-F238E27FC236}">
                <a16:creationId xmlns:a16="http://schemas.microsoft.com/office/drawing/2014/main" id="{5522EE8D-82DC-440A-BD39-066BAD7CA6F5}"/>
              </a:ext>
            </a:extLst>
          </p:cNvPr>
          <p:cNvSpPr/>
          <p:nvPr/>
        </p:nvSpPr>
        <p:spPr>
          <a:xfrm>
            <a:off x="5042049" y="2122892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1" name="모서리가 둥근 직사각형 47">
            <a:extLst>
              <a:ext uri="{FF2B5EF4-FFF2-40B4-BE49-F238E27FC236}">
                <a16:creationId xmlns:a16="http://schemas.microsoft.com/office/drawing/2014/main" id="{EB3AFC73-8065-4F73-90DD-97B21EF748A7}"/>
              </a:ext>
            </a:extLst>
          </p:cNvPr>
          <p:cNvSpPr/>
          <p:nvPr/>
        </p:nvSpPr>
        <p:spPr>
          <a:xfrm>
            <a:off x="734719" y="2059514"/>
            <a:ext cx="8749783" cy="45719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146" name="Rectangle 129">
            <a:extLst>
              <a:ext uri="{FF2B5EF4-FFF2-40B4-BE49-F238E27FC236}">
                <a16:creationId xmlns:a16="http://schemas.microsoft.com/office/drawing/2014/main" id="{3FA11D98-7836-428C-87B3-7E139F0DBA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0218" y="5725452"/>
            <a:ext cx="1818784" cy="35335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algn="ctr" fontAlgn="ctr"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rgbClr val="013467">
                      <a:alpha val="10000"/>
                    </a:srgbClr>
                  </a:solidFill>
                </a:ln>
                <a:solidFill>
                  <a:srgbClr val="013467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예측</a:t>
            </a:r>
            <a:r>
              <a:rPr kumimoji="1" lang="en-US" altLang="ko-KR" sz="1050" b="1" spc="-70" dirty="0">
                <a:ln w="3175">
                  <a:solidFill>
                    <a:srgbClr val="013467">
                      <a:alpha val="10000"/>
                    </a:srgbClr>
                  </a:solidFill>
                </a:ln>
                <a:solidFill>
                  <a:srgbClr val="013467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ko-KR" altLang="en-US" sz="1050" b="1" spc="-70" dirty="0">
                <a:ln w="3175">
                  <a:solidFill>
                    <a:srgbClr val="013467">
                      <a:alpha val="10000"/>
                    </a:srgbClr>
                  </a:solidFill>
                </a:ln>
                <a:solidFill>
                  <a:srgbClr val="013467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유동인구 분포</a:t>
            </a:r>
          </a:p>
        </p:txBody>
      </p: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FA52E42E-DB84-44B9-B2BB-820884290CC5}"/>
              </a:ext>
            </a:extLst>
          </p:cNvPr>
          <p:cNvGrpSpPr/>
          <p:nvPr/>
        </p:nvGrpSpPr>
        <p:grpSpPr>
          <a:xfrm>
            <a:off x="633773" y="2216029"/>
            <a:ext cx="6047419" cy="290123"/>
            <a:chOff x="645773" y="2234368"/>
            <a:chExt cx="4163211" cy="290123"/>
          </a:xfrm>
        </p:grpSpPr>
        <p:sp>
          <p:nvSpPr>
            <p:cNvPr id="116" name="Rectangle 129">
              <a:extLst>
                <a:ext uri="{FF2B5EF4-FFF2-40B4-BE49-F238E27FC236}">
                  <a16:creationId xmlns:a16="http://schemas.microsoft.com/office/drawing/2014/main" id="{ABD03E35-7354-43C6-9881-54642EE1C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9259" y="2234368"/>
              <a:ext cx="4029725" cy="29012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indent="-190500" fontAlgn="ctr">
                <a:lnSpc>
                  <a:spcPts val="1000"/>
                </a:lnSpc>
                <a:spcBef>
                  <a:spcPct val="40000"/>
                </a:spcBef>
                <a:buClr>
                  <a:schemeClr val="tx1">
                    <a:lumMod val="75000"/>
                    <a:lumOff val="25000"/>
                  </a:schemeClr>
                </a:buClr>
                <a:buSzPct val="80000"/>
                <a:defRPr/>
              </a:pPr>
              <a:r>
                <a:rPr kumimoji="1" lang="ko-KR" altLang="en-US" sz="1250" b="1" spc="-70" dirty="0">
                  <a:ln w="3175"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결과 </a:t>
              </a:r>
            </a:p>
          </p:txBody>
        </p:sp>
        <p:sp>
          <p:nvSpPr>
            <p:cNvPr id="117" name="Freeform 5">
              <a:extLst>
                <a:ext uri="{FF2B5EF4-FFF2-40B4-BE49-F238E27FC236}">
                  <a16:creationId xmlns:a16="http://schemas.microsoft.com/office/drawing/2014/main" id="{057166FF-1F6F-4519-B2CE-D7B9F6C1D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88" y="2278887"/>
              <a:ext cx="114702" cy="153888"/>
            </a:xfrm>
            <a:custGeom>
              <a:avLst/>
              <a:gdLst>
                <a:gd name="T0" fmla="*/ 0 w 1158"/>
                <a:gd name="T1" fmla="*/ 499 h 971"/>
                <a:gd name="T2" fmla="*/ 418 w 1158"/>
                <a:gd name="T3" fmla="*/ 692 h 971"/>
                <a:gd name="T4" fmla="*/ 1158 w 1158"/>
                <a:gd name="T5" fmla="*/ 0 h 971"/>
                <a:gd name="T6" fmla="*/ 448 w 1158"/>
                <a:gd name="T7" fmla="*/ 971 h 971"/>
                <a:gd name="T8" fmla="*/ 0 w 1158"/>
                <a:gd name="T9" fmla="*/ 49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8" h="971">
                  <a:moveTo>
                    <a:pt x="0" y="499"/>
                  </a:moveTo>
                  <a:lnTo>
                    <a:pt x="418" y="692"/>
                  </a:lnTo>
                  <a:lnTo>
                    <a:pt x="1158" y="0"/>
                  </a:lnTo>
                  <a:lnTo>
                    <a:pt x="448" y="971"/>
                  </a:lnTo>
                  <a:lnTo>
                    <a:pt x="0" y="499"/>
                  </a:lnTo>
                  <a:close/>
                </a:path>
              </a:pathLst>
            </a:custGeom>
            <a:gradFill>
              <a:gsLst>
                <a:gs pos="0">
                  <a:srgbClr val="012345">
                    <a:lumMod val="92000"/>
                    <a:lumOff val="8000"/>
                  </a:srgbClr>
                </a:gs>
                <a:gs pos="100000">
                  <a:srgbClr val="012345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454447D4-E92B-40B8-80C2-54DC34381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773" y="2259088"/>
              <a:ext cx="140575" cy="198919"/>
            </a:xfrm>
            <a:custGeom>
              <a:avLst/>
              <a:gdLst>
                <a:gd name="T0" fmla="*/ 501 w 554"/>
                <a:gd name="T1" fmla="*/ 200 h 554"/>
                <a:gd name="T2" fmla="*/ 513 w 554"/>
                <a:gd name="T3" fmla="*/ 277 h 554"/>
                <a:gd name="T4" fmla="*/ 277 w 554"/>
                <a:gd name="T5" fmla="*/ 513 h 554"/>
                <a:gd name="T6" fmla="*/ 41 w 554"/>
                <a:gd name="T7" fmla="*/ 277 h 554"/>
                <a:gd name="T8" fmla="*/ 277 w 554"/>
                <a:gd name="T9" fmla="*/ 41 h 554"/>
                <a:gd name="T10" fmla="*/ 446 w 554"/>
                <a:gd name="T11" fmla="*/ 111 h 554"/>
                <a:gd name="T12" fmla="*/ 475 w 554"/>
                <a:gd name="T13" fmla="*/ 84 h 554"/>
                <a:gd name="T14" fmla="*/ 277 w 554"/>
                <a:gd name="T15" fmla="*/ 0 h 554"/>
                <a:gd name="T16" fmla="*/ 0 w 554"/>
                <a:gd name="T17" fmla="*/ 277 h 554"/>
                <a:gd name="T18" fmla="*/ 277 w 554"/>
                <a:gd name="T19" fmla="*/ 554 h 554"/>
                <a:gd name="T20" fmla="*/ 554 w 554"/>
                <a:gd name="T21" fmla="*/ 277 h 554"/>
                <a:gd name="T22" fmla="*/ 529 w 554"/>
                <a:gd name="T23" fmla="*/ 162 h 554"/>
                <a:gd name="T24" fmla="*/ 501 w 554"/>
                <a:gd name="T25" fmla="*/ 20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4" h="554">
                  <a:moveTo>
                    <a:pt x="501" y="200"/>
                  </a:moveTo>
                  <a:cubicBezTo>
                    <a:pt x="509" y="224"/>
                    <a:pt x="513" y="250"/>
                    <a:pt x="513" y="277"/>
                  </a:cubicBezTo>
                  <a:cubicBezTo>
                    <a:pt x="513" y="408"/>
                    <a:pt x="408" y="513"/>
                    <a:pt x="277" y="513"/>
                  </a:cubicBezTo>
                  <a:cubicBezTo>
                    <a:pt x="146" y="513"/>
                    <a:pt x="41" y="408"/>
                    <a:pt x="41" y="277"/>
                  </a:cubicBezTo>
                  <a:cubicBezTo>
                    <a:pt x="41" y="146"/>
                    <a:pt x="146" y="41"/>
                    <a:pt x="277" y="41"/>
                  </a:cubicBezTo>
                  <a:cubicBezTo>
                    <a:pt x="343" y="41"/>
                    <a:pt x="403" y="68"/>
                    <a:pt x="446" y="111"/>
                  </a:cubicBezTo>
                  <a:cubicBezTo>
                    <a:pt x="475" y="84"/>
                    <a:pt x="475" y="84"/>
                    <a:pt x="475" y="84"/>
                  </a:cubicBezTo>
                  <a:cubicBezTo>
                    <a:pt x="425" y="32"/>
                    <a:pt x="355" y="0"/>
                    <a:pt x="277" y="0"/>
                  </a:cubicBez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4"/>
                    <a:pt x="277" y="554"/>
                  </a:cubicBezTo>
                  <a:cubicBezTo>
                    <a:pt x="430" y="554"/>
                    <a:pt x="554" y="430"/>
                    <a:pt x="554" y="277"/>
                  </a:cubicBezTo>
                  <a:cubicBezTo>
                    <a:pt x="554" y="236"/>
                    <a:pt x="545" y="197"/>
                    <a:pt x="529" y="162"/>
                  </a:cubicBezTo>
                  <a:lnTo>
                    <a:pt x="501" y="200"/>
                  </a:lnTo>
                  <a:close/>
                </a:path>
              </a:pathLst>
            </a:custGeom>
            <a:gradFill>
              <a:gsLst>
                <a:gs pos="0">
                  <a:srgbClr val="012345">
                    <a:lumMod val="92000"/>
                    <a:lumOff val="8000"/>
                  </a:srgbClr>
                </a:gs>
                <a:gs pos="100000">
                  <a:srgbClr val="012345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Rectangle 129">
            <a:extLst>
              <a:ext uri="{FF2B5EF4-FFF2-40B4-BE49-F238E27FC236}">
                <a16:creationId xmlns:a16="http://schemas.microsoft.com/office/drawing/2014/main" id="{C3CC4A5D-E423-4A1B-A7C9-809BA3B30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2842" y="5725452"/>
            <a:ext cx="1818784" cy="35335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algn="ctr" fontAlgn="ctr"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rgbClr val="013467">
                      <a:alpha val="10000"/>
                    </a:srgbClr>
                  </a:solidFill>
                </a:ln>
                <a:solidFill>
                  <a:srgbClr val="013467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실제 유동인구 분포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0830" r="33662"/>
          <a:stretch/>
        </p:blipFill>
        <p:spPr>
          <a:xfrm>
            <a:off x="3728665" y="2369429"/>
            <a:ext cx="2736304" cy="330365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0544" r="33734"/>
          <a:stretch/>
        </p:blipFill>
        <p:spPr>
          <a:xfrm>
            <a:off x="6602562" y="2368917"/>
            <a:ext cx="2749547" cy="3304171"/>
          </a:xfrm>
          <a:prstGeom prst="rect">
            <a:avLst/>
          </a:prstGeom>
        </p:spPr>
      </p:pic>
      <p:sp>
        <p:nvSpPr>
          <p:cNvPr id="29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879" y="2670163"/>
            <a:ext cx="1540770" cy="79999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RMSE = 8.3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명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% RMSE = 10.6%</a:t>
            </a:r>
          </a:p>
        </p:txBody>
      </p:sp>
    </p:spTree>
    <p:extLst>
      <p:ext uri="{BB962C8B-B14F-4D97-AF65-F5344CB8AC3E}">
        <p14:creationId xmlns:p14="http://schemas.microsoft.com/office/powerpoint/2010/main" val="390679006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10858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marL="38100" indent="-2286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+mj-lt"/>
              <a:buAutoNum type="arabicParenR" startAt="3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Testing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Model </a:t>
            </a:r>
            <a:r>
              <a:rPr kumimoji="1" lang="en-US" altLang="ko-KR" sz="90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en-US" altLang="ko-KR" sz="900" dirty="0">
                <a:hlinkClick r:id="rId2"/>
              </a:rPr>
              <a:t>https://github.com/deeplearning4j/dl4j-examples/blob/master/dl4j-examples/src/main/java/org/deeplearning4j/examples/recurrent/encdec/EncoderDecoderLSTM.java</a:t>
            </a:r>
            <a:r>
              <a:rPr lang="en-US" altLang="ko-KR" sz="900" dirty="0"/>
              <a:t>)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Test set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으로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Predict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수행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True value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와 비교하여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RMSE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및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Percent RMSE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계산</a:t>
            </a:r>
            <a:endParaRPr lang="en-US" altLang="ko-KR" sz="1050" dirty="0"/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872" y="2192024"/>
            <a:ext cx="891991" cy="36004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9597" y="2172097"/>
            <a:ext cx="846815" cy="3620327"/>
          </a:xfrm>
          <a:prstGeom prst="rect">
            <a:avLst/>
          </a:prstGeom>
        </p:spPr>
      </p:pic>
      <p:sp>
        <p:nvSpPr>
          <p:cNvPr id="12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8812" y="5792424"/>
            <a:ext cx="9181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Predict value</a:t>
            </a:r>
          </a:p>
        </p:txBody>
      </p:sp>
      <p:sp>
        <p:nvSpPr>
          <p:cNvPr id="13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9597" y="5792424"/>
            <a:ext cx="9181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True value</a:t>
            </a:r>
          </a:p>
        </p:txBody>
      </p:sp>
    </p:spTree>
    <p:extLst>
      <p:ext uri="{BB962C8B-B14F-4D97-AF65-F5344CB8AC3E}">
        <p14:creationId xmlns:p14="http://schemas.microsoft.com/office/powerpoint/2010/main" val="59152073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4. Result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10858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Predict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값과 아까 보관한 좌표 값을 결합하여 좌표 별 예상 유동인구 파일 생성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6856" y="2192024"/>
            <a:ext cx="1036007" cy="4002492"/>
          </a:xfrm>
          <a:prstGeom prst="rect">
            <a:avLst/>
          </a:prstGeom>
        </p:spPr>
      </p:pic>
      <p:sp>
        <p:nvSpPr>
          <p:cNvPr id="12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0828" y="6194516"/>
            <a:ext cx="9181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Predict value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l="22168" r="60965"/>
          <a:stretch/>
        </p:blipFill>
        <p:spPr>
          <a:xfrm>
            <a:off x="560512" y="2274119"/>
            <a:ext cx="1512168" cy="404943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108" y="2274119"/>
            <a:ext cx="2895600" cy="4191000"/>
          </a:xfrm>
          <a:prstGeom prst="rect">
            <a:avLst/>
          </a:prstGeom>
        </p:spPr>
      </p:pic>
      <p:sp>
        <p:nvSpPr>
          <p:cNvPr id="15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5868" y="1931947"/>
            <a:ext cx="5760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좌표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6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3360" y="1931947"/>
            <a:ext cx="74080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유동인구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245248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/>
          <p:cNvGrpSpPr/>
          <p:nvPr/>
        </p:nvGrpSpPr>
        <p:grpSpPr>
          <a:xfrm>
            <a:off x="458697" y="1061839"/>
            <a:ext cx="7230607" cy="353943"/>
            <a:chOff x="458697" y="1023739"/>
            <a:chExt cx="7230607" cy="353943"/>
          </a:xfrm>
        </p:grpSpPr>
        <p:sp>
          <p:nvSpPr>
            <p:cNvPr id="42" name="TextBox 41"/>
            <p:cNvSpPr txBox="1"/>
            <p:nvPr/>
          </p:nvSpPr>
          <p:spPr>
            <a:xfrm>
              <a:off x="495162" y="1023739"/>
              <a:ext cx="7194142" cy="3539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atinLnBrk="0">
                <a:defRPr/>
              </a:pP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특정 지역</a:t>
              </a:r>
              <a:r>
                <a:rPr lang="en-US" altLang="ko-KR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, </a:t>
              </a: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특정 시점의 인구 </a:t>
              </a:r>
              <a:r>
                <a:rPr lang="ko-KR" altLang="en-US" sz="1700" b="1" kern="0" spc="-70" dirty="0" err="1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유동량</a:t>
              </a:r>
              <a:r>
                <a:rPr lang="ko-KR" altLang="en-US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 예측</a:t>
              </a:r>
              <a:r>
                <a:rPr lang="en-US" altLang="ko-KR" sz="1700" b="1" kern="0" spc="-70" dirty="0">
                  <a:ln w="3175">
                    <a:solidFill>
                      <a:prstClr val="black">
                        <a:alpha val="10000"/>
                      </a:prst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(Sequence to Sequence Learning)</a:t>
              </a:r>
              <a:endParaRPr lang="ko-KR" altLang="en-US" sz="1700" b="1" kern="0" spc="-70" dirty="0">
                <a:ln w="3175">
                  <a:solidFill>
                    <a:prstClr val="black"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58697" y="1096353"/>
              <a:ext cx="51693" cy="219827"/>
            </a:xfrm>
            <a:prstGeom prst="rect">
              <a:avLst/>
            </a:prstGeom>
            <a:solidFill>
              <a:srgbClr val="083C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1D1D1D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45" name="자유형 44"/>
          <p:cNvSpPr/>
          <p:nvPr/>
        </p:nvSpPr>
        <p:spPr>
          <a:xfrm>
            <a:off x="494314" y="1732001"/>
            <a:ext cx="8995190" cy="339803"/>
          </a:xfrm>
          <a:custGeom>
            <a:avLst/>
            <a:gdLst>
              <a:gd name="connsiteX0" fmla="*/ 121267 w 4064402"/>
              <a:gd name="connsiteY0" fmla="*/ 0 h 339803"/>
              <a:gd name="connsiteX1" fmla="*/ 3954333 w 4064402"/>
              <a:gd name="connsiteY1" fmla="*/ 0 h 339803"/>
              <a:gd name="connsiteX2" fmla="*/ 4064402 w 4064402"/>
              <a:gd name="connsiteY2" fmla="*/ 110069 h 339803"/>
              <a:gd name="connsiteX3" fmla="*/ 4064402 w 4064402"/>
              <a:gd name="connsiteY3" fmla="*/ 150088 h 339803"/>
              <a:gd name="connsiteX4" fmla="*/ 4064402 w 4064402"/>
              <a:gd name="connsiteY4" fmla="*/ 184571 h 339803"/>
              <a:gd name="connsiteX5" fmla="*/ 4064402 w 4064402"/>
              <a:gd name="connsiteY5" fmla="*/ 339803 h 339803"/>
              <a:gd name="connsiteX6" fmla="*/ 3670363 w 4064402"/>
              <a:gd name="connsiteY6" fmla="*/ 339803 h 339803"/>
              <a:gd name="connsiteX7" fmla="*/ 2943433 w 4064402"/>
              <a:gd name="connsiteY7" fmla="*/ 339803 h 339803"/>
              <a:gd name="connsiteX8" fmla="*/ 2788886 w 4064402"/>
              <a:gd name="connsiteY8" fmla="*/ 339803 h 339803"/>
              <a:gd name="connsiteX9" fmla="*/ 2549393 w 4064402"/>
              <a:gd name="connsiteY9" fmla="*/ 339803 h 339803"/>
              <a:gd name="connsiteX10" fmla="*/ 1980865 w 4064402"/>
              <a:gd name="connsiteY10" fmla="*/ 339803 h 339803"/>
              <a:gd name="connsiteX11" fmla="*/ 1667916 w 4064402"/>
              <a:gd name="connsiteY11" fmla="*/ 339803 h 339803"/>
              <a:gd name="connsiteX12" fmla="*/ 1120969 w 4064402"/>
              <a:gd name="connsiteY12" fmla="*/ 339803 h 339803"/>
              <a:gd name="connsiteX13" fmla="*/ 859896 w 4064402"/>
              <a:gd name="connsiteY13" fmla="*/ 339803 h 339803"/>
              <a:gd name="connsiteX14" fmla="*/ 0 w 4064402"/>
              <a:gd name="connsiteY14" fmla="*/ 339803 h 339803"/>
              <a:gd name="connsiteX15" fmla="*/ 0 w 4064402"/>
              <a:gd name="connsiteY15" fmla="*/ 150088 h 339803"/>
              <a:gd name="connsiteX16" fmla="*/ 11198 w 4064402"/>
              <a:gd name="connsiteY16" fmla="*/ 150088 h 339803"/>
              <a:gd name="connsiteX17" fmla="*/ 11198 w 4064402"/>
              <a:gd name="connsiteY17" fmla="*/ 110069 h 339803"/>
              <a:gd name="connsiteX18" fmla="*/ 121267 w 4064402"/>
              <a:gd name="connsiteY18" fmla="*/ 0 h 33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64402" h="339803">
                <a:moveTo>
                  <a:pt x="121267" y="0"/>
                </a:moveTo>
                <a:lnTo>
                  <a:pt x="3954333" y="0"/>
                </a:lnTo>
                <a:cubicBezTo>
                  <a:pt x="4015122" y="0"/>
                  <a:pt x="4064402" y="49280"/>
                  <a:pt x="4064402" y="110069"/>
                </a:cubicBezTo>
                <a:lnTo>
                  <a:pt x="4064402" y="150088"/>
                </a:lnTo>
                <a:lnTo>
                  <a:pt x="4064402" y="184571"/>
                </a:lnTo>
                <a:lnTo>
                  <a:pt x="4064402" y="339803"/>
                </a:lnTo>
                <a:lnTo>
                  <a:pt x="3670363" y="339803"/>
                </a:lnTo>
                <a:lnTo>
                  <a:pt x="2943433" y="339803"/>
                </a:lnTo>
                <a:lnTo>
                  <a:pt x="2788886" y="339803"/>
                </a:lnTo>
                <a:lnTo>
                  <a:pt x="2549393" y="339803"/>
                </a:lnTo>
                <a:lnTo>
                  <a:pt x="1980865" y="339803"/>
                </a:lnTo>
                <a:lnTo>
                  <a:pt x="1667916" y="339803"/>
                </a:lnTo>
                <a:lnTo>
                  <a:pt x="1120969" y="339803"/>
                </a:lnTo>
                <a:lnTo>
                  <a:pt x="859896" y="339803"/>
                </a:lnTo>
                <a:lnTo>
                  <a:pt x="0" y="339803"/>
                </a:lnTo>
                <a:lnTo>
                  <a:pt x="0" y="150088"/>
                </a:lnTo>
                <a:lnTo>
                  <a:pt x="11198" y="150088"/>
                </a:lnTo>
                <a:lnTo>
                  <a:pt x="11198" y="110069"/>
                </a:lnTo>
                <a:cubicBezTo>
                  <a:pt x="11198" y="49280"/>
                  <a:pt x="60478" y="0"/>
                  <a:pt x="121267" y="0"/>
                </a:cubicBez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840479" y="1771860"/>
            <a:ext cx="26205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ko-KR" sz="1400" b="1" spc="-7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>
                    <a:srgbClr val="000000">
                      <a:alpha val="20000"/>
                    </a:srgbClr>
                  </a:outerShdw>
                </a:effectLst>
                <a:latin typeface="Rix고딕 M" panose="02020603020101020101" pitchFamily="18" charset="-127"/>
                <a:ea typeface="Rix고딕 M" panose="02020603020101020101" pitchFamily="18" charset="-127"/>
              </a:rPr>
              <a:t>Sequence to Sequence Learning</a:t>
            </a:r>
            <a:endParaRPr lang="ko-KR" altLang="en-US" sz="1400" b="1" spc="-70" dirty="0">
              <a:ln w="3175"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>
                  <a:srgbClr val="000000">
                    <a:alpha val="20000"/>
                  </a:srgbClr>
                </a:outerShdw>
              </a:effectLst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47" name="자유형 46"/>
          <p:cNvSpPr>
            <a:spLocks/>
          </p:cNvSpPr>
          <p:nvPr/>
        </p:nvSpPr>
        <p:spPr bwMode="auto">
          <a:xfrm>
            <a:off x="445314" y="1732000"/>
            <a:ext cx="497531" cy="340532"/>
          </a:xfrm>
          <a:custGeom>
            <a:avLst/>
            <a:gdLst>
              <a:gd name="connsiteX0" fmla="*/ 128876 w 447675"/>
              <a:gd name="connsiteY0" fmla="*/ 0 h 340532"/>
              <a:gd name="connsiteX1" fmla="*/ 327147 w 447675"/>
              <a:gd name="connsiteY1" fmla="*/ 0 h 340532"/>
              <a:gd name="connsiteX2" fmla="*/ 447675 w 447675"/>
              <a:gd name="connsiteY2" fmla="*/ 0 h 340532"/>
              <a:gd name="connsiteX3" fmla="*/ 327147 w 447675"/>
              <a:gd name="connsiteY3" fmla="*/ 120679 h 340532"/>
              <a:gd name="connsiteX4" fmla="*/ 327147 w 447675"/>
              <a:gd name="connsiteY4" fmla="*/ 314217 h 340532"/>
              <a:gd name="connsiteX5" fmla="*/ 327147 w 447675"/>
              <a:gd name="connsiteY5" fmla="*/ 340532 h 340532"/>
              <a:gd name="connsiteX6" fmla="*/ 0 w 447675"/>
              <a:gd name="connsiteY6" fmla="*/ 340532 h 340532"/>
              <a:gd name="connsiteX7" fmla="*/ 0 w 447675"/>
              <a:gd name="connsiteY7" fmla="*/ 291223 h 340532"/>
              <a:gd name="connsiteX8" fmla="*/ 0 w 447675"/>
              <a:gd name="connsiteY8" fmla="*/ 129037 h 340532"/>
              <a:gd name="connsiteX9" fmla="*/ 128876 w 447675"/>
              <a:gd name="connsiteY9" fmla="*/ 0 h 340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7675" h="340532">
                <a:moveTo>
                  <a:pt x="128876" y="0"/>
                </a:moveTo>
                <a:cubicBezTo>
                  <a:pt x="128876" y="0"/>
                  <a:pt x="128876" y="0"/>
                  <a:pt x="327147" y="0"/>
                </a:cubicBezTo>
                <a:lnTo>
                  <a:pt x="447675" y="0"/>
                </a:lnTo>
                <a:cubicBezTo>
                  <a:pt x="380889" y="0"/>
                  <a:pt x="327147" y="53809"/>
                  <a:pt x="327147" y="120679"/>
                </a:cubicBezTo>
                <a:cubicBezTo>
                  <a:pt x="327147" y="120679"/>
                  <a:pt x="327147" y="120679"/>
                  <a:pt x="327147" y="314217"/>
                </a:cubicBezTo>
                <a:lnTo>
                  <a:pt x="327147" y="340532"/>
                </a:lnTo>
                <a:lnTo>
                  <a:pt x="0" y="340532"/>
                </a:lnTo>
                <a:lnTo>
                  <a:pt x="0" y="291223"/>
                </a:lnTo>
                <a:cubicBezTo>
                  <a:pt x="0" y="251773"/>
                  <a:pt x="0" y="199172"/>
                  <a:pt x="0" y="129037"/>
                </a:cubicBezTo>
                <a:cubicBezTo>
                  <a:pt x="0" y="57989"/>
                  <a:pt x="57916" y="0"/>
                  <a:pt x="128876" y="0"/>
                </a:cubicBezTo>
                <a:close/>
              </a:path>
            </a:pathLst>
          </a:custGeom>
          <a:gradFill>
            <a:gsLst>
              <a:gs pos="77000">
                <a:srgbClr val="D2D3D4">
                  <a:lumMod val="90000"/>
                  <a:lumOff val="10000"/>
                </a:srgbClr>
              </a:gs>
              <a:gs pos="100000">
                <a:srgbClr val="E9E8EA">
                  <a:lumMod val="87000"/>
                  <a:lumOff val="13000"/>
                </a:srgbClr>
              </a:gs>
              <a:gs pos="0">
                <a:srgbClr val="F1F1F1">
                  <a:lumMod val="87000"/>
                  <a:lumOff val="13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모서리가 둥근 직사각형 47"/>
          <p:cNvSpPr/>
          <p:nvPr/>
        </p:nvSpPr>
        <p:spPr>
          <a:xfrm>
            <a:off x="451688" y="2059505"/>
            <a:ext cx="8749783" cy="45719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223" name="자유형 48">
            <a:extLst>
              <a:ext uri="{FF2B5EF4-FFF2-40B4-BE49-F238E27FC236}">
                <a16:creationId xmlns:a16="http://schemas.microsoft.com/office/drawing/2014/main" id="{FAAFF7A5-8581-4F0C-A76C-8BEBFAFCA1F6}"/>
              </a:ext>
            </a:extLst>
          </p:cNvPr>
          <p:cNvSpPr/>
          <p:nvPr/>
        </p:nvSpPr>
        <p:spPr>
          <a:xfrm>
            <a:off x="450541" y="2122398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자유형 48">
            <a:extLst>
              <a:ext uri="{FF2B5EF4-FFF2-40B4-BE49-F238E27FC236}">
                <a16:creationId xmlns:a16="http://schemas.microsoft.com/office/drawing/2014/main" id="{9FF32A0F-DF69-46E2-9AEB-126EED1FBCCA}"/>
              </a:ext>
            </a:extLst>
          </p:cNvPr>
          <p:cNvSpPr/>
          <p:nvPr/>
        </p:nvSpPr>
        <p:spPr>
          <a:xfrm>
            <a:off x="4851028" y="2122898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자유형 48">
            <a:extLst>
              <a:ext uri="{FF2B5EF4-FFF2-40B4-BE49-F238E27FC236}">
                <a16:creationId xmlns:a16="http://schemas.microsoft.com/office/drawing/2014/main" id="{5522EE8D-82DC-440A-BD39-066BAD7CA6F5}"/>
              </a:ext>
            </a:extLst>
          </p:cNvPr>
          <p:cNvSpPr/>
          <p:nvPr/>
        </p:nvSpPr>
        <p:spPr>
          <a:xfrm>
            <a:off x="5042049" y="2122892"/>
            <a:ext cx="4447455" cy="16024"/>
          </a:xfrm>
          <a:custGeom>
            <a:avLst/>
            <a:gdLst>
              <a:gd name="connsiteX0" fmla="*/ 0 w 4001787"/>
              <a:gd name="connsiteY0" fmla="*/ 0 h 16024"/>
              <a:gd name="connsiteX1" fmla="*/ 4001787 w 4001787"/>
              <a:gd name="connsiteY1" fmla="*/ 0 h 16024"/>
              <a:gd name="connsiteX2" fmla="*/ 4001787 w 4001787"/>
              <a:gd name="connsiteY2" fmla="*/ 16024 h 16024"/>
              <a:gd name="connsiteX3" fmla="*/ 0 w 4001787"/>
              <a:gd name="connsiteY3" fmla="*/ 16024 h 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1787" h="16024">
                <a:moveTo>
                  <a:pt x="0" y="0"/>
                </a:moveTo>
                <a:lnTo>
                  <a:pt x="4001787" y="0"/>
                </a:lnTo>
                <a:lnTo>
                  <a:pt x="4001787" y="16024"/>
                </a:lnTo>
                <a:lnTo>
                  <a:pt x="0" y="16024"/>
                </a:lnTo>
                <a:close/>
              </a:path>
            </a:pathLst>
          </a:cu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1" name="모서리가 둥근 직사각형 47">
            <a:extLst>
              <a:ext uri="{FF2B5EF4-FFF2-40B4-BE49-F238E27FC236}">
                <a16:creationId xmlns:a16="http://schemas.microsoft.com/office/drawing/2014/main" id="{EB3AFC73-8065-4F73-90DD-97B21EF748A7}"/>
              </a:ext>
            </a:extLst>
          </p:cNvPr>
          <p:cNvSpPr/>
          <p:nvPr/>
        </p:nvSpPr>
        <p:spPr>
          <a:xfrm>
            <a:off x="734719" y="2059514"/>
            <a:ext cx="8749783" cy="45719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2345">
                  <a:lumMod val="92000"/>
                  <a:lumOff val="8000"/>
                </a:srgbClr>
              </a:gs>
              <a:gs pos="100000">
                <a:srgbClr val="012345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FA52E42E-DB84-44B9-B2BB-820884290CC5}"/>
              </a:ext>
            </a:extLst>
          </p:cNvPr>
          <p:cNvGrpSpPr/>
          <p:nvPr/>
        </p:nvGrpSpPr>
        <p:grpSpPr>
          <a:xfrm>
            <a:off x="633773" y="2216029"/>
            <a:ext cx="6047419" cy="290123"/>
            <a:chOff x="645773" y="2234368"/>
            <a:chExt cx="4163211" cy="290123"/>
          </a:xfrm>
        </p:grpSpPr>
        <p:sp>
          <p:nvSpPr>
            <p:cNvPr id="116" name="Rectangle 129">
              <a:extLst>
                <a:ext uri="{FF2B5EF4-FFF2-40B4-BE49-F238E27FC236}">
                  <a16:creationId xmlns:a16="http://schemas.microsoft.com/office/drawing/2014/main" id="{ABD03E35-7354-43C6-9881-54642EE1C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9259" y="2234368"/>
              <a:ext cx="4029725" cy="29012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indent="-190500" fontAlgn="ctr">
                <a:lnSpc>
                  <a:spcPts val="1000"/>
                </a:lnSpc>
                <a:spcBef>
                  <a:spcPct val="40000"/>
                </a:spcBef>
                <a:buClr>
                  <a:schemeClr val="tx1">
                    <a:lumMod val="75000"/>
                    <a:lumOff val="25000"/>
                  </a:schemeClr>
                </a:buClr>
                <a:buSzPct val="80000"/>
                <a:defRPr/>
              </a:pPr>
              <a:r>
                <a:rPr kumimoji="1" lang="en-US" altLang="ko-KR" sz="1250" b="1" spc="-70" dirty="0" err="1">
                  <a:ln w="3175"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WorkFlow</a:t>
              </a:r>
              <a:endParaRPr kumimoji="1" lang="ko-KR" altLang="en-US" sz="12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117" name="Freeform 5">
              <a:extLst>
                <a:ext uri="{FF2B5EF4-FFF2-40B4-BE49-F238E27FC236}">
                  <a16:creationId xmlns:a16="http://schemas.microsoft.com/office/drawing/2014/main" id="{057166FF-1F6F-4519-B2CE-D7B9F6C1D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88" y="2278887"/>
              <a:ext cx="114702" cy="153888"/>
            </a:xfrm>
            <a:custGeom>
              <a:avLst/>
              <a:gdLst>
                <a:gd name="T0" fmla="*/ 0 w 1158"/>
                <a:gd name="T1" fmla="*/ 499 h 971"/>
                <a:gd name="T2" fmla="*/ 418 w 1158"/>
                <a:gd name="T3" fmla="*/ 692 h 971"/>
                <a:gd name="T4" fmla="*/ 1158 w 1158"/>
                <a:gd name="T5" fmla="*/ 0 h 971"/>
                <a:gd name="T6" fmla="*/ 448 w 1158"/>
                <a:gd name="T7" fmla="*/ 971 h 971"/>
                <a:gd name="T8" fmla="*/ 0 w 1158"/>
                <a:gd name="T9" fmla="*/ 49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8" h="971">
                  <a:moveTo>
                    <a:pt x="0" y="499"/>
                  </a:moveTo>
                  <a:lnTo>
                    <a:pt x="418" y="692"/>
                  </a:lnTo>
                  <a:lnTo>
                    <a:pt x="1158" y="0"/>
                  </a:lnTo>
                  <a:lnTo>
                    <a:pt x="448" y="971"/>
                  </a:lnTo>
                  <a:lnTo>
                    <a:pt x="0" y="499"/>
                  </a:lnTo>
                  <a:close/>
                </a:path>
              </a:pathLst>
            </a:custGeom>
            <a:gradFill>
              <a:gsLst>
                <a:gs pos="0">
                  <a:srgbClr val="012345">
                    <a:lumMod val="92000"/>
                    <a:lumOff val="8000"/>
                  </a:srgbClr>
                </a:gs>
                <a:gs pos="100000">
                  <a:srgbClr val="012345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454447D4-E92B-40B8-80C2-54DC34381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773" y="2259088"/>
              <a:ext cx="140575" cy="198919"/>
            </a:xfrm>
            <a:custGeom>
              <a:avLst/>
              <a:gdLst>
                <a:gd name="T0" fmla="*/ 501 w 554"/>
                <a:gd name="T1" fmla="*/ 200 h 554"/>
                <a:gd name="T2" fmla="*/ 513 w 554"/>
                <a:gd name="T3" fmla="*/ 277 h 554"/>
                <a:gd name="T4" fmla="*/ 277 w 554"/>
                <a:gd name="T5" fmla="*/ 513 h 554"/>
                <a:gd name="T6" fmla="*/ 41 w 554"/>
                <a:gd name="T7" fmla="*/ 277 h 554"/>
                <a:gd name="T8" fmla="*/ 277 w 554"/>
                <a:gd name="T9" fmla="*/ 41 h 554"/>
                <a:gd name="T10" fmla="*/ 446 w 554"/>
                <a:gd name="T11" fmla="*/ 111 h 554"/>
                <a:gd name="T12" fmla="*/ 475 w 554"/>
                <a:gd name="T13" fmla="*/ 84 h 554"/>
                <a:gd name="T14" fmla="*/ 277 w 554"/>
                <a:gd name="T15" fmla="*/ 0 h 554"/>
                <a:gd name="T16" fmla="*/ 0 w 554"/>
                <a:gd name="T17" fmla="*/ 277 h 554"/>
                <a:gd name="T18" fmla="*/ 277 w 554"/>
                <a:gd name="T19" fmla="*/ 554 h 554"/>
                <a:gd name="T20" fmla="*/ 554 w 554"/>
                <a:gd name="T21" fmla="*/ 277 h 554"/>
                <a:gd name="T22" fmla="*/ 529 w 554"/>
                <a:gd name="T23" fmla="*/ 162 h 554"/>
                <a:gd name="T24" fmla="*/ 501 w 554"/>
                <a:gd name="T25" fmla="*/ 20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4" h="554">
                  <a:moveTo>
                    <a:pt x="501" y="200"/>
                  </a:moveTo>
                  <a:cubicBezTo>
                    <a:pt x="509" y="224"/>
                    <a:pt x="513" y="250"/>
                    <a:pt x="513" y="277"/>
                  </a:cubicBezTo>
                  <a:cubicBezTo>
                    <a:pt x="513" y="408"/>
                    <a:pt x="408" y="513"/>
                    <a:pt x="277" y="513"/>
                  </a:cubicBezTo>
                  <a:cubicBezTo>
                    <a:pt x="146" y="513"/>
                    <a:pt x="41" y="408"/>
                    <a:pt x="41" y="277"/>
                  </a:cubicBezTo>
                  <a:cubicBezTo>
                    <a:pt x="41" y="146"/>
                    <a:pt x="146" y="41"/>
                    <a:pt x="277" y="41"/>
                  </a:cubicBezTo>
                  <a:cubicBezTo>
                    <a:pt x="343" y="41"/>
                    <a:pt x="403" y="68"/>
                    <a:pt x="446" y="111"/>
                  </a:cubicBezTo>
                  <a:cubicBezTo>
                    <a:pt x="475" y="84"/>
                    <a:pt x="475" y="84"/>
                    <a:pt x="475" y="84"/>
                  </a:cubicBezTo>
                  <a:cubicBezTo>
                    <a:pt x="425" y="32"/>
                    <a:pt x="355" y="0"/>
                    <a:pt x="277" y="0"/>
                  </a:cubicBez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4"/>
                    <a:pt x="277" y="554"/>
                  </a:cubicBezTo>
                  <a:cubicBezTo>
                    <a:pt x="430" y="554"/>
                    <a:pt x="554" y="430"/>
                    <a:pt x="554" y="277"/>
                  </a:cubicBezTo>
                  <a:cubicBezTo>
                    <a:pt x="554" y="236"/>
                    <a:pt x="545" y="197"/>
                    <a:pt x="529" y="162"/>
                  </a:cubicBezTo>
                  <a:lnTo>
                    <a:pt x="501" y="200"/>
                  </a:lnTo>
                  <a:close/>
                </a:path>
              </a:pathLst>
            </a:custGeom>
            <a:gradFill>
              <a:gsLst>
                <a:gs pos="0">
                  <a:srgbClr val="012345">
                    <a:lumMod val="92000"/>
                    <a:lumOff val="8000"/>
                  </a:srgbClr>
                </a:gs>
                <a:gs pos="100000">
                  <a:srgbClr val="012345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63C48DF-7252-4493-A262-09BD4682E20A}"/>
              </a:ext>
            </a:extLst>
          </p:cNvPr>
          <p:cNvCxnSpPr>
            <a:cxnSpLocks/>
            <a:endCxn id="140" idx="0"/>
          </p:cNvCxnSpPr>
          <p:nvPr/>
        </p:nvCxnSpPr>
        <p:spPr>
          <a:xfrm flipH="1">
            <a:off x="7554221" y="3643948"/>
            <a:ext cx="6263" cy="7268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8A715934-D9D7-4813-B64C-80B84A534FA4}"/>
              </a:ext>
            </a:extLst>
          </p:cNvPr>
          <p:cNvSpPr/>
          <p:nvPr/>
        </p:nvSpPr>
        <p:spPr>
          <a:xfrm>
            <a:off x="6808780" y="4370800"/>
            <a:ext cx="1490882" cy="5466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Seq2Seq Learning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486B609D-D839-474D-ADCB-BE8BB3130A2C}"/>
              </a:ext>
            </a:extLst>
          </p:cNvPr>
          <p:cNvCxnSpPr>
            <a:cxnSpLocks/>
          </p:cNvCxnSpPr>
          <p:nvPr/>
        </p:nvCxnSpPr>
        <p:spPr>
          <a:xfrm flipV="1">
            <a:off x="2598029" y="3046717"/>
            <a:ext cx="917188" cy="128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FD2513-C42D-4E67-BA04-60C057EE07EC}"/>
              </a:ext>
            </a:extLst>
          </p:cNvPr>
          <p:cNvSpPr/>
          <p:nvPr/>
        </p:nvSpPr>
        <p:spPr>
          <a:xfrm>
            <a:off x="2348433" y="4379556"/>
            <a:ext cx="1490882" cy="5466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Predict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4" name="평행 사변형 63">
            <a:extLst>
              <a:ext uri="{FF2B5EF4-FFF2-40B4-BE49-F238E27FC236}">
                <a16:creationId xmlns:a16="http://schemas.microsoft.com/office/drawing/2014/main" id="{12D24028-2B23-4D23-AA3A-BD6EF7BF3358}"/>
              </a:ext>
            </a:extLst>
          </p:cNvPr>
          <p:cNvSpPr/>
          <p:nvPr/>
        </p:nvSpPr>
        <p:spPr>
          <a:xfrm>
            <a:off x="4449044" y="4372218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Trained model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BD10C6C-7F64-4CA9-904A-7342298D9E9B}"/>
              </a:ext>
            </a:extLst>
          </p:cNvPr>
          <p:cNvSpPr/>
          <p:nvPr/>
        </p:nvSpPr>
        <p:spPr>
          <a:xfrm>
            <a:off x="3612129" y="2522566"/>
            <a:ext cx="880318" cy="132163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Preprocessing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Training/Test set </a:t>
            </a:r>
            <a:r>
              <a:rPr lang="ko-KR" altLang="en-US" sz="1200" dirty="0">
                <a:solidFill>
                  <a:schemeClr val="tx1"/>
                </a:solidFill>
              </a:rPr>
              <a:t>구축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1C7BA190-4747-4B90-A085-B680E11EB8F4}"/>
              </a:ext>
            </a:extLst>
          </p:cNvPr>
          <p:cNvCxnSpPr>
            <a:cxnSpLocks/>
          </p:cNvCxnSpPr>
          <p:nvPr/>
        </p:nvCxnSpPr>
        <p:spPr>
          <a:xfrm>
            <a:off x="4591980" y="3041590"/>
            <a:ext cx="723555" cy="12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81190B6A-3B0B-48FC-B761-9CE8EFD26937}"/>
              </a:ext>
            </a:extLst>
          </p:cNvPr>
          <p:cNvCxnSpPr>
            <a:cxnSpLocks/>
            <a:stCxn id="140" idx="1"/>
            <a:endCxn id="64" idx="2"/>
          </p:cNvCxnSpPr>
          <p:nvPr/>
        </p:nvCxnSpPr>
        <p:spPr>
          <a:xfrm flipH="1">
            <a:off x="5861296" y="4644131"/>
            <a:ext cx="947484" cy="14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8086D11E-69F6-42A5-B37F-4B31D3889927}"/>
              </a:ext>
            </a:extLst>
          </p:cNvPr>
          <p:cNvCxnSpPr>
            <a:cxnSpLocks/>
            <a:stCxn id="64" idx="5"/>
            <a:endCxn id="63" idx="3"/>
          </p:cNvCxnSpPr>
          <p:nvPr/>
        </p:nvCxnSpPr>
        <p:spPr>
          <a:xfrm flipH="1">
            <a:off x="3839315" y="4645549"/>
            <a:ext cx="678062" cy="73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D7F73658-5D45-4D16-933B-6A3EA9E41A67}"/>
              </a:ext>
            </a:extLst>
          </p:cNvPr>
          <p:cNvCxnSpPr>
            <a:cxnSpLocks/>
            <a:stCxn id="63" idx="2"/>
          </p:cNvCxnSpPr>
          <p:nvPr/>
        </p:nvCxnSpPr>
        <p:spPr>
          <a:xfrm>
            <a:off x="3093874" y="4926218"/>
            <a:ext cx="0" cy="5304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평행 사변형 97">
            <a:extLst>
              <a:ext uri="{FF2B5EF4-FFF2-40B4-BE49-F238E27FC236}">
                <a16:creationId xmlns:a16="http://schemas.microsoft.com/office/drawing/2014/main" id="{305022D9-EA1C-4781-82EF-AE1D15932854}"/>
              </a:ext>
            </a:extLst>
          </p:cNvPr>
          <p:cNvSpPr/>
          <p:nvPr/>
        </p:nvSpPr>
        <p:spPr>
          <a:xfrm>
            <a:off x="2358730" y="5473968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예측된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</a:t>
            </a:r>
          </a:p>
        </p:txBody>
      </p:sp>
      <p:sp>
        <p:nvSpPr>
          <p:cNvPr id="61" name="평행 사변형 60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04166" y="2548406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5" name="평행 사변형 64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656566" y="2700806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7" name="평행 사변형 66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808966" y="2853206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0" name="평행 사변형 69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961366" y="3005606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7" name="평행 사변형 76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239506" y="219961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8" name="평행 사변형 77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412794" y="237522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9" name="평행 사변형 78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565194" y="252762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0" name="평행 사변형 79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696706" y="265681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1" name="평행 사변형 80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5849106" y="280921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3" name="평행 사변형 82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1097207" y="315080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평행 사변형 83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1249607" y="3303205"/>
            <a:ext cx="1480585" cy="546662"/>
          </a:xfrm>
          <a:prstGeom prst="parallelogram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평행 사변형 86">
            <a:extLst>
              <a:ext uri="{FF2B5EF4-FFF2-40B4-BE49-F238E27FC236}">
                <a16:creationId xmlns:a16="http://schemas.microsoft.com/office/drawing/2014/main" id="{D82D390F-E160-4A8C-B7DF-7C1AF5634BAE}"/>
              </a:ext>
            </a:extLst>
          </p:cNvPr>
          <p:cNvSpPr/>
          <p:nvPr/>
        </p:nvSpPr>
        <p:spPr>
          <a:xfrm>
            <a:off x="7601439" y="2458944"/>
            <a:ext cx="1480585" cy="546662"/>
          </a:xfrm>
          <a:prstGeom prst="parallelogram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유동인구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</a:rPr>
              <a:t>요일별</a:t>
            </a:r>
            <a:r>
              <a:rPr lang="ko-KR" altLang="en-US" sz="1200" dirty="0">
                <a:solidFill>
                  <a:schemeClr val="tx1"/>
                </a:solidFill>
              </a:rPr>
              <a:t> 월평균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77278" y="3399868"/>
            <a:ext cx="7360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Training</a:t>
            </a:r>
            <a:endParaRPr lang="ko-KR" altLang="en-US" sz="1200" dirty="0"/>
          </a:p>
        </p:txBody>
      </p:sp>
      <p:sp>
        <p:nvSpPr>
          <p:cNvPr id="89" name="TextBox 88"/>
          <p:cNvSpPr txBox="1"/>
          <p:nvPr/>
        </p:nvSpPr>
        <p:spPr>
          <a:xfrm>
            <a:off x="7996744" y="3405046"/>
            <a:ext cx="451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Test</a:t>
            </a:r>
            <a:endParaRPr lang="ko-KR" altLang="en-US" sz="1200" dirty="0"/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1C7BA190-4747-4B90-A085-B680E11EB8F4}"/>
              </a:ext>
            </a:extLst>
          </p:cNvPr>
          <p:cNvCxnSpPr>
            <a:cxnSpLocks/>
          </p:cNvCxnSpPr>
          <p:nvPr/>
        </p:nvCxnSpPr>
        <p:spPr>
          <a:xfrm>
            <a:off x="3944888" y="5739115"/>
            <a:ext cx="723555" cy="120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8AFD2513-C42D-4E67-BA04-60C057EE07EC}"/>
              </a:ext>
            </a:extLst>
          </p:cNvPr>
          <p:cNvSpPr/>
          <p:nvPr/>
        </p:nvSpPr>
        <p:spPr>
          <a:xfrm>
            <a:off x="4897996" y="5473968"/>
            <a:ext cx="1490882" cy="5466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Evaluation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6368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8568952" cy="44264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1. Input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파일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송도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_FLOW_WKDY_201508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~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송도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_FLOW_WKDY_201612.csv )  -&gt; 17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개 파일 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송도 </a:t>
            </a: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요일별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유동인구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월간자료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))</a:t>
            </a:r>
          </a:p>
        </p:txBody>
      </p:sp>
      <p:sp>
        <p:nvSpPr>
          <p:cNvPr id="30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6151" y="1989109"/>
            <a:ext cx="5760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좌표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31" name="Rectangle 129">
            <a:extLst>
              <a:ext uri="{FF2B5EF4-FFF2-40B4-BE49-F238E27FC236}">
                <a16:creationId xmlns:a16="http://schemas.microsoft.com/office/drawing/2014/main" id="{83C4B211-B816-453F-A650-7142982B1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362" y="2013291"/>
            <a:ext cx="576064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연월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698" y="1973104"/>
            <a:ext cx="110158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블록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필요없음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)</a:t>
            </a:r>
          </a:p>
        </p:txBody>
      </p:sp>
      <p:sp>
        <p:nvSpPr>
          <p:cNvPr id="33" name="Rectangle 129">
            <a:extLst>
              <a:ext uri="{FF2B5EF4-FFF2-40B4-BE49-F238E27FC236}">
                <a16:creationId xmlns:a16="http://schemas.microsoft.com/office/drawing/2014/main" id="{1EDBEBCE-5385-4225-B3B3-433978CF3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0952" y="1973104"/>
            <a:ext cx="1841983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요일별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유동인구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총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7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개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40" y="2322400"/>
            <a:ext cx="8965469" cy="404943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D28734A-03CD-49E2-A535-1AD5C553006E}"/>
              </a:ext>
            </a:extLst>
          </p:cNvPr>
          <p:cNvSpPr/>
          <p:nvPr/>
        </p:nvSpPr>
        <p:spPr>
          <a:xfrm>
            <a:off x="2432721" y="1975893"/>
            <a:ext cx="1512168" cy="4398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F22F636-94DA-4986-9BB0-65360AAB8D0B}"/>
              </a:ext>
            </a:extLst>
          </p:cNvPr>
          <p:cNvSpPr/>
          <p:nvPr/>
        </p:nvSpPr>
        <p:spPr>
          <a:xfrm>
            <a:off x="3944888" y="1973104"/>
            <a:ext cx="5484937" cy="4398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72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2. Input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파일로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및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Test set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구축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30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461" y="1585456"/>
            <a:ext cx="2319996" cy="941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좌표 순서가 중요함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. </a:t>
            </a: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분산처리로 순서가 섞인다면  컬럼을 하나 추가해서 숫자로 표시해 두길 바랍니다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. </a:t>
            </a: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(Label_coord.csv)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0792" y="1256307"/>
            <a:ext cx="5827108" cy="7790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총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17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개의 </a:t>
            </a: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파일중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16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개는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Training, 1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개는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Testing</a:t>
            </a: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각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파일에서 월화수목금토의 </a:t>
            </a: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유동인구를을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input,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일요일의 유동인구를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target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으로 설정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일요일 인구 예측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)</a:t>
            </a: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Ex :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수요일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ko-KR" altLang="en-US" sz="1050" b="1" spc="-70" dirty="0" err="1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인구예측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-&gt;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목금토일월화를 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Input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으로 설정</a:t>
            </a: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l="39035"/>
          <a:stretch/>
        </p:blipFill>
        <p:spPr>
          <a:xfrm>
            <a:off x="2783307" y="2230301"/>
            <a:ext cx="5465821" cy="404943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2F22F636-94DA-4986-9BB0-65360AAB8D0B}"/>
              </a:ext>
            </a:extLst>
          </p:cNvPr>
          <p:cNvSpPr/>
          <p:nvPr/>
        </p:nvSpPr>
        <p:spPr>
          <a:xfrm>
            <a:off x="2783307" y="2230302"/>
            <a:ext cx="4689973" cy="4049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22F636-94DA-4986-9BB0-65360AAB8D0B}"/>
              </a:ext>
            </a:extLst>
          </p:cNvPr>
          <p:cNvSpPr/>
          <p:nvPr/>
        </p:nvSpPr>
        <p:spPr>
          <a:xfrm>
            <a:off x="7473281" y="2230301"/>
            <a:ext cx="775848" cy="4049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3636" y="6301827"/>
            <a:ext cx="941810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Input variable</a:t>
            </a:r>
          </a:p>
        </p:txBody>
      </p:sp>
      <p:sp>
        <p:nvSpPr>
          <p:cNvPr id="22" name="Rectangle 129">
            <a:extLst>
              <a:ext uri="{FF2B5EF4-FFF2-40B4-BE49-F238E27FC236}">
                <a16:creationId xmlns:a16="http://schemas.microsoft.com/office/drawing/2014/main" id="{2BE6C9BC-DF46-4F9F-859C-D8B8D96F3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3280" y="6301827"/>
            <a:ext cx="1224136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Target variable</a:t>
            </a: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rcRect l="22168" r="60965"/>
          <a:stretch/>
        </p:blipFill>
        <p:spPr>
          <a:xfrm>
            <a:off x="488323" y="2673825"/>
            <a:ext cx="1512168" cy="404943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D28734A-03CD-49E2-A535-1AD5C553006E}"/>
              </a:ext>
            </a:extLst>
          </p:cNvPr>
          <p:cNvSpPr/>
          <p:nvPr/>
        </p:nvSpPr>
        <p:spPr>
          <a:xfrm>
            <a:off x="250668" y="2653043"/>
            <a:ext cx="1987479" cy="4019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47954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8496944" cy="5818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1) </a:t>
            </a: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입력데이터의 정규화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ko-KR" altLang="en-US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입력데이터의 각 변수들의 평균과 표준편차를 계산하여 정규화를 수행</a:t>
            </a:r>
            <a:endParaRPr kumimoji="1" lang="en-US" altLang="ko-KR" sz="105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l="39035"/>
          <a:stretch/>
        </p:blipFill>
        <p:spPr>
          <a:xfrm>
            <a:off x="406801" y="2163747"/>
            <a:ext cx="3600400" cy="26674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99" t="-748" r="-299" b="20781"/>
          <a:stretch/>
        </p:blipFill>
        <p:spPr>
          <a:xfrm>
            <a:off x="5673080" y="2245374"/>
            <a:ext cx="3286223" cy="2586918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4520952" y="3356992"/>
            <a:ext cx="648072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8498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5818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marL="38100" indent="-2286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+mj-lt"/>
              <a:buAutoNum type="arabicParenR" startAt="2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Model </a:t>
            </a:r>
            <a:r>
              <a:rPr kumimoji="1" lang="en-US" altLang="ko-KR" sz="90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en-US" altLang="ko-KR" sz="900" dirty="0">
                <a:hlinkClick r:id="rId2"/>
              </a:rPr>
              <a:t>https://github.com/deeplearning4j/dl4j-examples/blob/master/dl4j-examples/src/main/java/org/deeplearning4j/examples/recurrent/encdec/EncoderDecoderLSTM.java</a:t>
            </a:r>
            <a:r>
              <a:rPr lang="en-US" altLang="ko-KR" sz="900" dirty="0"/>
              <a:t>)</a:t>
            </a: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76736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483571" y="4931876"/>
            <a:ext cx="1307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Input layer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160912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304928" y="4931876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LSTM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762921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906937" y="4931876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LSTM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7257256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83689" y="4929564"/>
            <a:ext cx="1502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Output layer</a:t>
            </a:r>
            <a:endParaRPr lang="ko-KR" altLang="en-US" dirty="0"/>
          </a:p>
        </p:txBody>
      </p:sp>
      <p:sp>
        <p:nvSpPr>
          <p:cNvPr id="5" name="오른쪽 화살표 4"/>
          <p:cNvSpPr/>
          <p:nvPr/>
        </p:nvSpPr>
        <p:spPr>
          <a:xfrm>
            <a:off x="3806371" y="3717032"/>
            <a:ext cx="216024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화살표 19"/>
          <p:cNvSpPr/>
          <p:nvPr/>
        </p:nvSpPr>
        <p:spPr>
          <a:xfrm>
            <a:off x="5393964" y="3729234"/>
            <a:ext cx="216024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0"/>
          <p:cNvSpPr/>
          <p:nvPr/>
        </p:nvSpPr>
        <p:spPr>
          <a:xfrm>
            <a:off x="6942136" y="3713745"/>
            <a:ext cx="216024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879" y="2636912"/>
            <a:ext cx="2016224" cy="14654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 option</a:t>
            </a:r>
          </a:p>
          <a:p>
            <a:pPr marL="171450" indent="-17145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Tx/>
              <a:buChar char="-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Optimization function : Adam</a:t>
            </a:r>
          </a:p>
          <a:p>
            <a:pPr marL="171450" indent="-17145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Tx/>
              <a:buChar char="-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Max Epoch : 1000</a:t>
            </a:r>
          </a:p>
          <a:p>
            <a:pPr marL="171450" indent="-17145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Tx/>
              <a:buChar char="-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Mini Batch : 50</a:t>
            </a:r>
          </a:p>
          <a:p>
            <a:pPr marL="171450" indent="-17145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Tx/>
              <a:buChar char="-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Learning rate : 0.01</a:t>
            </a:r>
          </a:p>
          <a:p>
            <a:pPr marL="171450" indent="-17145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Tx/>
              <a:buChar char="-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Gradient Threshold : 1</a:t>
            </a:r>
          </a:p>
        </p:txBody>
      </p:sp>
    </p:spTree>
    <p:extLst>
      <p:ext uri="{BB962C8B-B14F-4D97-AF65-F5344CB8AC3E}">
        <p14:creationId xmlns:p14="http://schemas.microsoft.com/office/powerpoint/2010/main" val="209000550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5818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marL="38100" indent="-2286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+mj-lt"/>
              <a:buAutoNum type="arabicParenR" startAt="2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Model </a:t>
            </a:r>
            <a:r>
              <a:rPr kumimoji="1" lang="en-US" altLang="ko-KR" sz="90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en-US" altLang="ko-KR" sz="900" dirty="0">
                <a:hlinkClick r:id="rId2"/>
              </a:rPr>
              <a:t>https://github.com/deeplearning4j/dl4j-examples/blob/master/dl4j-examples/src/main/java/org/deeplearning4j/examples/recurrent/encdec/EncoderDecoderLSTM.java</a:t>
            </a:r>
            <a:r>
              <a:rPr lang="en-US" altLang="ko-KR" sz="900" dirty="0"/>
              <a:t>)</a:t>
            </a: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856656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63491" y="4931876"/>
            <a:ext cx="1307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Input layer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40832" y="2636912"/>
            <a:ext cx="36506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Input : Sequence data(6 variable)</a:t>
            </a:r>
          </a:p>
          <a:p>
            <a:r>
              <a:rPr lang="en-US" altLang="ko-KR" dirty="0"/>
              <a:t>+</a:t>
            </a:r>
          </a:p>
          <a:p>
            <a:r>
              <a:rPr lang="en-US" altLang="ko-KR" dirty="0"/>
              <a:t>Fully Connected Layer</a:t>
            </a:r>
          </a:p>
          <a:p>
            <a:r>
              <a:rPr lang="en-US" altLang="ko-KR" dirty="0"/>
              <a:t>Hidden unit : 128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955831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5818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marL="38100" indent="-2286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+mj-lt"/>
              <a:buAutoNum type="arabicParenR" startAt="2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Model </a:t>
            </a:r>
            <a:r>
              <a:rPr kumimoji="1" lang="en-US" altLang="ko-KR" sz="90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en-US" altLang="ko-KR" sz="900" dirty="0">
                <a:hlinkClick r:id="rId2"/>
              </a:rPr>
              <a:t>https://github.com/deeplearning4j/dl4j-examples/blob/master/dl4j-examples/src/main/java/org/deeplearning4j/examples/recurrent/encdec/EncoderDecoderLSTM.java</a:t>
            </a:r>
            <a:r>
              <a:rPr lang="en-US" altLang="ko-KR" sz="900" dirty="0"/>
              <a:t>)</a:t>
            </a: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440832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584848" y="4931876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LSTM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042841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186857" y="4931876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LSTM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45240" y="2852936"/>
            <a:ext cx="21515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Two LSTM</a:t>
            </a:r>
          </a:p>
          <a:p>
            <a:r>
              <a:rPr lang="en-US" altLang="ko-KR" dirty="0"/>
              <a:t>Hidden unit : 200</a:t>
            </a:r>
          </a:p>
          <a:p>
            <a:r>
              <a:rPr lang="en-US" altLang="ko-KR" dirty="0"/>
              <a:t>Output : Sequence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2562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제목 1"/>
          <p:cNvSpPr txBox="1">
            <a:spLocks/>
          </p:cNvSpPr>
          <p:nvPr/>
        </p:nvSpPr>
        <p:spPr>
          <a:xfrm>
            <a:off x="406801" y="300835"/>
            <a:ext cx="4817740" cy="4426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en-US" altLang="ko-KR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03. 6</a:t>
            </a:r>
            <a:r>
              <a:rPr lang="ko-KR" altLang="en-US" sz="3100" spc="-18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신규 기능 개발</a:t>
            </a: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445240" y="28361"/>
            <a:ext cx="5104660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333641" algn="l"/>
              </a:tabLst>
            </a:pP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국토공간정보의 빅데이터관리</a:t>
            </a:r>
            <a:r>
              <a:rPr lang="en-US" altLang="ko-KR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000" spc="-3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분석 및 서비스 플랫폼 기술 개발</a:t>
            </a:r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4C4AD92E-6F20-4151-A9E1-3F166950C3E3}"/>
              </a:ext>
            </a:extLst>
          </p:cNvPr>
          <p:cNvSpPr txBox="1">
            <a:spLocks/>
          </p:cNvSpPr>
          <p:nvPr/>
        </p:nvSpPr>
        <p:spPr>
          <a:xfrm>
            <a:off x="7073900" y="432380"/>
            <a:ext cx="2056668" cy="365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333641" algn="l"/>
              </a:tabLst>
            </a:pPr>
            <a:r>
              <a:rPr lang="en-US" altLang="ko-KR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Ⅲ. 6</a:t>
            </a:r>
            <a:r>
              <a:rPr lang="ko-KR" altLang="en-US" sz="1300" spc="-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차년도 연구개발 추진</a:t>
            </a:r>
          </a:p>
        </p:txBody>
      </p:sp>
      <p:sp>
        <p:nvSpPr>
          <p:cNvPr id="28" name="Rectangle 129">
            <a:extLst>
              <a:ext uri="{FF2B5EF4-FFF2-40B4-BE49-F238E27FC236}">
                <a16:creationId xmlns:a16="http://schemas.microsoft.com/office/drawing/2014/main" id="{F00DCEE8-BCF8-40B8-A88E-FFAFFC533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64" y="1124744"/>
            <a:ext cx="3205592" cy="2580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indent="-1905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Learning</a:t>
            </a:r>
          </a:p>
        </p:txBody>
      </p:sp>
      <p:sp>
        <p:nvSpPr>
          <p:cNvPr id="32" name="Rectangle 129">
            <a:extLst>
              <a:ext uri="{FF2B5EF4-FFF2-40B4-BE49-F238E27FC236}">
                <a16:creationId xmlns:a16="http://schemas.microsoft.com/office/drawing/2014/main" id="{DB7F73EE-06C3-444F-8242-4E6C7AAB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80" y="1551013"/>
            <a:ext cx="11305256" cy="5818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anchor="ctr"/>
          <a:lstStyle/>
          <a:p>
            <a:pPr marL="38100" indent="-228600"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+mj-lt"/>
              <a:buAutoNum type="arabicParenR" startAt="2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Training</a:t>
            </a:r>
          </a:p>
          <a:p>
            <a:pPr fontAlgn="ctr">
              <a:lnSpc>
                <a:spcPts val="1600"/>
              </a:lnSpc>
              <a:spcBef>
                <a:spcPct val="4000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defRPr/>
            </a:pPr>
            <a:r>
              <a:rPr kumimoji="1" lang="en-US" altLang="ko-KR" sz="105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Model </a:t>
            </a:r>
            <a:r>
              <a:rPr kumimoji="1" lang="en-US" altLang="ko-KR" sz="900" b="1" spc="-70" dirty="0">
                <a:ln w="3175"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en-US" altLang="ko-KR" sz="900" dirty="0">
                <a:hlinkClick r:id="rId2"/>
              </a:rPr>
              <a:t>https://github.com/deeplearning4j/dl4j-examples/blob/master/dl4j-examples/src/main/java/org/deeplearning4j/examples/recurrent/encdec/EncoderDecoderLSTM.java</a:t>
            </a:r>
            <a:r>
              <a:rPr lang="en-US" altLang="ko-KR" sz="900" dirty="0"/>
              <a:t>)</a:t>
            </a:r>
            <a:endParaRPr kumimoji="1" lang="en-US" altLang="ko-KR" sz="900" b="1" spc="-70" dirty="0">
              <a:ln w="3175">
                <a:solidFill>
                  <a:schemeClr val="tx1"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537176" y="2636912"/>
            <a:ext cx="1080120" cy="22322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363609" y="4929564"/>
            <a:ext cx="1502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Output layer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45240" y="2852936"/>
            <a:ext cx="2995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FCL</a:t>
            </a:r>
          </a:p>
          <a:p>
            <a:r>
              <a:rPr lang="en-US" altLang="ko-KR" dirty="0"/>
              <a:t>Hidden unit : 1</a:t>
            </a:r>
          </a:p>
          <a:p>
            <a:r>
              <a:rPr lang="en-US" altLang="ko-KR" dirty="0"/>
              <a:t>+</a:t>
            </a:r>
          </a:p>
          <a:p>
            <a:r>
              <a:rPr lang="en-US" altLang="ko-KR" dirty="0"/>
              <a:t>Regression Layer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632754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23918</TotalTime>
  <Words>817</Words>
  <Application>Microsoft Office PowerPoint</Application>
  <PresentationFormat>A4 Paper (210x297 mm)</PresentationFormat>
  <Paragraphs>145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Rix고딕 L</vt:lpstr>
      <vt:lpstr>Rix고딕 M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Thái Phan</cp:lastModifiedBy>
  <cp:revision>882</cp:revision>
  <cp:lastPrinted>2015-12-14T05:26:09Z</cp:lastPrinted>
  <dcterms:created xsi:type="dcterms:W3CDTF">2015-07-13T12:04:38Z</dcterms:created>
  <dcterms:modified xsi:type="dcterms:W3CDTF">2019-06-25T00:34:02Z</dcterms:modified>
</cp:coreProperties>
</file>

<file path=docProps/thumbnail.jpeg>
</file>